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26" d="100"/>
          <a:sy n="126" d="100"/>
        </p:scale>
        <p:origin x="-11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D4A996-D629-4D7F-A097-9A6B070E6A15}" type="datetimeFigureOut">
              <a:rPr lang="en-US" smtClean="0"/>
              <a:t>1/6/2012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72E1C7-8120-4F3E-9D8D-D22F53B45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0964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074" name="Header Placeholder 1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Notes/Handouts</a:t>
            </a:r>
          </a:p>
        </p:txBody>
      </p:sp>
      <p:sp>
        <p:nvSpPr>
          <p:cNvPr id="515075" name="Date Placeholder 2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1B178B17-B1FF-4CB5-ABCD-513E7B972836}" type="datetime1">
              <a:rPr lang="en-US" smtClean="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1/6/2012</a:t>
            </a:fld>
            <a:endParaRPr lang="en-US" smtClean="0"/>
          </a:p>
        </p:txBody>
      </p:sp>
      <p:sp>
        <p:nvSpPr>
          <p:cNvPr id="515076" name="Footer Placeholder 5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NJ Training TY 2008</a:t>
            </a:r>
          </a:p>
        </p:txBody>
      </p:sp>
      <p:sp>
        <p:nvSpPr>
          <p:cNvPr id="515077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9362AF1C-1D87-4BC9-AD87-EACD7C03E174}" type="slidenum">
              <a:rPr lang="en-US" smtClean="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smtClean="0"/>
          </a:p>
        </p:txBody>
      </p:sp>
      <p:sp>
        <p:nvSpPr>
          <p:cNvPr id="51507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r" eaLnBrk="1" hangingPunct="1"/>
            <a:fld id="{8CDBACB7-EA7D-4700-9E12-361EDAB068D1}" type="slidenum">
              <a:rPr lang="en-US" sz="1200"/>
              <a:pPr algn="r" eaLnBrk="1" hangingPunct="1"/>
              <a:t>1</a:t>
            </a:fld>
            <a:endParaRPr lang="en-US" sz="1200"/>
          </a:p>
        </p:txBody>
      </p:sp>
      <p:sp>
        <p:nvSpPr>
          <p:cNvPr id="5150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3588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508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One of the most important things that you have to know and follow. The boomerang gets explained later. (No it isn’t…)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098" name="Header Placeholder 1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Notes/Handouts</a:t>
            </a:r>
          </a:p>
        </p:txBody>
      </p:sp>
      <p:sp>
        <p:nvSpPr>
          <p:cNvPr id="516099" name="Date Placeholder 2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E40CFBEB-EF0C-412A-9949-BB0CF15C35A3}" type="datetime1">
              <a:rPr lang="en-US" smtClean="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1/6/2012</a:t>
            </a:fld>
            <a:endParaRPr lang="en-US" smtClean="0"/>
          </a:p>
        </p:txBody>
      </p:sp>
      <p:sp>
        <p:nvSpPr>
          <p:cNvPr id="516100" name="Footer Placeholder 5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NJ Training TY 2008</a:t>
            </a:r>
          </a:p>
        </p:txBody>
      </p:sp>
      <p:sp>
        <p:nvSpPr>
          <p:cNvPr id="516101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3C23B835-8EAD-49B5-BF4C-9246B5C68BFD}" type="slidenum">
              <a:rPr lang="en-US" smtClean="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smtClean="0"/>
          </a:p>
        </p:txBody>
      </p:sp>
      <p:sp>
        <p:nvSpPr>
          <p:cNvPr id="51610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r" eaLnBrk="1" hangingPunct="1"/>
            <a:fld id="{2588194E-7E04-4878-AE46-DAC6B3F89085}" type="slidenum">
              <a:rPr lang="en-US" sz="1200"/>
              <a:pPr algn="r" eaLnBrk="1" hangingPunct="1"/>
              <a:t>2</a:t>
            </a:fld>
            <a:endParaRPr lang="en-US" sz="1200"/>
          </a:p>
        </p:txBody>
      </p:sp>
      <p:sp>
        <p:nvSpPr>
          <p:cNvPr id="5161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3588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610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122" name="Header Placeholder 1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Notes/Handouts</a:t>
            </a:r>
          </a:p>
        </p:txBody>
      </p:sp>
      <p:sp>
        <p:nvSpPr>
          <p:cNvPr id="517123" name="Date Placeholder 2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17119848-579B-4639-A83F-3A81407DAC1E}" type="datetime1">
              <a:rPr lang="en-US" smtClean="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1/6/2012</a:t>
            </a:fld>
            <a:endParaRPr lang="en-US" smtClean="0"/>
          </a:p>
        </p:txBody>
      </p:sp>
      <p:sp>
        <p:nvSpPr>
          <p:cNvPr id="517124" name="Footer Placeholder 5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NJ Training TY 2008</a:t>
            </a:r>
          </a:p>
        </p:txBody>
      </p:sp>
      <p:sp>
        <p:nvSpPr>
          <p:cNvPr id="517125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0940DE91-D82D-49F4-A19C-C9D8F03700C6}" type="slidenum">
              <a:rPr lang="en-US" smtClean="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smtClean="0"/>
          </a:p>
        </p:txBody>
      </p:sp>
      <p:sp>
        <p:nvSpPr>
          <p:cNvPr id="51712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r" eaLnBrk="1" hangingPunct="1"/>
            <a:fld id="{644DC289-72A2-4FE6-B59A-4FEAFFD028D6}" type="slidenum">
              <a:rPr lang="en-US" sz="1200"/>
              <a:pPr algn="r" eaLnBrk="1" hangingPunct="1"/>
              <a:t>3</a:t>
            </a:fld>
            <a:endParaRPr lang="en-US" sz="1200"/>
          </a:p>
        </p:txBody>
      </p:sp>
      <p:sp>
        <p:nvSpPr>
          <p:cNvPr id="5171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3588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712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146" name="Header Placeholder 1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Notes/Handouts</a:t>
            </a:r>
          </a:p>
        </p:txBody>
      </p:sp>
      <p:sp>
        <p:nvSpPr>
          <p:cNvPr id="518147" name="Date Placeholder 2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07A557D5-3968-41CF-9C93-1AF9E2BA34C3}" type="datetime1">
              <a:rPr lang="en-US" smtClean="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1/6/2012</a:t>
            </a:fld>
            <a:endParaRPr lang="en-US" smtClean="0"/>
          </a:p>
        </p:txBody>
      </p:sp>
      <p:sp>
        <p:nvSpPr>
          <p:cNvPr id="518148" name="Footer Placeholder 5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NJ Training TY 2008</a:t>
            </a:r>
          </a:p>
        </p:txBody>
      </p:sp>
      <p:sp>
        <p:nvSpPr>
          <p:cNvPr id="518149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575A026F-413F-48FF-BB60-3DC5EC06866D}" type="slidenum">
              <a:rPr lang="en-US" smtClean="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 smtClean="0"/>
          </a:p>
        </p:txBody>
      </p:sp>
      <p:sp>
        <p:nvSpPr>
          <p:cNvPr id="51815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r" eaLnBrk="1" hangingPunct="1"/>
            <a:fld id="{1C2465B6-9CCB-453F-A894-F1C922BE2BB2}" type="slidenum">
              <a:rPr lang="en-US" sz="1200"/>
              <a:pPr algn="r" eaLnBrk="1" hangingPunct="1"/>
              <a:t>4</a:t>
            </a:fld>
            <a:endParaRPr lang="en-US" sz="1200"/>
          </a:p>
        </p:txBody>
      </p:sp>
      <p:sp>
        <p:nvSpPr>
          <p:cNvPr id="5181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3588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815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9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9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19172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Notes/Handouts</a:t>
            </a:r>
          </a:p>
        </p:txBody>
      </p:sp>
      <p:sp>
        <p:nvSpPr>
          <p:cNvPr id="519173" name="Date Placeholder 4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4CB4EE8A-41C2-4D5D-8B82-1F7ED311BC15}" type="datetime1">
              <a:rPr lang="en-US" smtClean="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1/6/2012</a:t>
            </a:fld>
            <a:endParaRPr lang="en-US" smtClean="0"/>
          </a:p>
        </p:txBody>
      </p:sp>
      <p:sp>
        <p:nvSpPr>
          <p:cNvPr id="519174" name="Footer Placeholder 5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NJ Training TY 2008</a:t>
            </a:r>
          </a:p>
        </p:txBody>
      </p:sp>
      <p:sp>
        <p:nvSpPr>
          <p:cNvPr id="519175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018AAE3C-C721-457A-8A3A-DFE7D4EEED1A}" type="slidenum">
              <a:rPr lang="en-US" smtClean="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Calibri" pitchFamily="34" charset="0"/>
                <a:ea typeface="ＭＳ Ｐゴシック" pitchFamily="-65" charset="-128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400">
                  <a:latin typeface="Calibri" pitchFamily="34" charset="0"/>
                  <a:ea typeface="ＭＳ Ｐゴシック" pitchFamily="-65" charset="-128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400">
                  <a:latin typeface="Calibri" pitchFamily="34" charset="0"/>
                  <a:ea typeface="ＭＳ Ｐゴシック" pitchFamily="-65" charset="-128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ea typeface="+mn-ea"/>
                </a:endParaRPr>
              </a:p>
            </p:txBody>
          </p:sp>
        </p:grpSp>
        <p:grpSp>
          <p:nvGrpSpPr>
            <p:cNvPr id="7" name="Group 8"/>
            <p:cNvGrpSpPr>
              <a:grpSpLocks/>
            </p:cNvGrpSpPr>
            <p:nvPr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400">
                  <a:latin typeface="Calibri" pitchFamily="34" charset="0"/>
                  <a:ea typeface="ＭＳ Ｐゴシック" pitchFamily="-65" charset="-128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ea typeface="+mn-ea"/>
                </a:endParaRPr>
              </a:p>
            </p:txBody>
          </p:sp>
        </p:grpSp>
      </p:grpSp>
      <p:sp>
        <p:nvSpPr>
          <p:cNvPr id="11223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9906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22316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3810000"/>
            <a:ext cx="7467600" cy="1981200"/>
          </a:xfrm>
        </p:spPr>
        <p:txBody>
          <a:bodyPr/>
          <a:lstStyle>
            <a:lvl1pPr marL="0" indent="0" algn="ctr">
              <a:buFont typeface="Wingdings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3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400800"/>
            <a:ext cx="2133600" cy="320675"/>
          </a:xfrm>
        </p:spPr>
        <p:txBody>
          <a:bodyPr/>
          <a:lstStyle>
            <a:lvl1pPr>
              <a:defRPr/>
            </a:lvl1pPr>
          </a:lstStyle>
          <a:p>
            <a:fld id="{B2A132AF-97CE-4EA3-B459-75513328FDEF}" type="datetimeFigureOut">
              <a:rPr lang="en-US" smtClean="0"/>
              <a:t>1/6/2012</a:t>
            </a:fld>
            <a:endParaRPr lang="en-US"/>
          </a:p>
        </p:txBody>
      </p:sp>
      <p:sp>
        <p:nvSpPr>
          <p:cNvPr id="14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400800"/>
            <a:ext cx="2895600" cy="32067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5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400800"/>
            <a:ext cx="2133600" cy="320675"/>
          </a:xfrm>
        </p:spPr>
        <p:txBody>
          <a:bodyPr/>
          <a:lstStyle>
            <a:lvl1pPr>
              <a:defRPr/>
            </a:lvl1pPr>
          </a:lstStyle>
          <a:p>
            <a:fld id="{82CB363A-51DF-40E1-9EA1-7BDE81E8C1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132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A132AF-97CE-4EA3-B459-75513328FDEF}" type="datetimeFigureOut">
              <a:rPr lang="en-US" smtClean="0"/>
              <a:t>1/6/2012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CB363A-51DF-40E1-9EA1-7BDE81E8C1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53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60467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60467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A132AF-97CE-4EA3-B459-75513328FDEF}" type="datetimeFigureOut">
              <a:rPr lang="en-US" smtClean="0"/>
              <a:t>1/6/2012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CB363A-51DF-40E1-9EA1-7BDE81E8C1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0123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600200"/>
            <a:ext cx="7772400" cy="2286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4400" y="4038600"/>
            <a:ext cx="7772400" cy="2286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A132AF-97CE-4EA3-B459-75513328FDEF}" type="datetimeFigureOut">
              <a:rPr lang="en-US" smtClean="0"/>
              <a:t>1/6/2012</a:t>
            </a:fld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CB363A-51DF-40E1-9EA1-7BDE81E8C1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4644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1600200"/>
            <a:ext cx="7772400" cy="4724400"/>
          </a:xfrm>
        </p:spPr>
        <p:txBody>
          <a:bodyPr>
            <a:normAutofit/>
          </a:bodyPr>
          <a:lstStyle/>
          <a:p>
            <a:pPr lvl="0"/>
            <a:r>
              <a:rPr lang="en-US" noProof="0" smtClean="0"/>
              <a:t>Click icon to add table</a:t>
            </a:r>
            <a:endParaRPr lang="en-US" noProof="0" smtClean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A132AF-97CE-4EA3-B459-75513328FDEF}" type="datetimeFigureOut">
              <a:rPr lang="en-US" smtClean="0"/>
              <a:t>1/6/2012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CB363A-51DF-40E1-9EA1-7BDE81E8C1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862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A132AF-97CE-4EA3-B459-75513328FDEF}" type="datetimeFigureOut">
              <a:rPr lang="en-US" smtClean="0"/>
              <a:t>1/6/2012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CB363A-51DF-40E1-9EA1-7BDE81E8C1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347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A132AF-97CE-4EA3-B459-75513328FDEF}" type="datetimeFigureOut">
              <a:rPr lang="en-US" smtClean="0"/>
              <a:t>1/6/2012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CB363A-51DF-40E1-9EA1-7BDE81E8C1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47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A132AF-97CE-4EA3-B459-75513328FDEF}" type="datetimeFigureOut">
              <a:rPr lang="en-US" smtClean="0"/>
              <a:t>1/6/2012</a:t>
            </a:fld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CB363A-51DF-40E1-9EA1-7BDE81E8C1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026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A132AF-97CE-4EA3-B459-75513328FDEF}" type="datetimeFigureOut">
              <a:rPr lang="en-US" smtClean="0"/>
              <a:t>1/6/2012</a:t>
            </a:fld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CB363A-51DF-40E1-9EA1-7BDE81E8C1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983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A132AF-97CE-4EA3-B459-75513328FDEF}" type="datetimeFigureOut">
              <a:rPr lang="en-US" smtClean="0"/>
              <a:t>1/6/2012</a:t>
            </a:fld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CB363A-51DF-40E1-9EA1-7BDE81E8C1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227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A132AF-97CE-4EA3-B459-75513328FDEF}" type="datetimeFigureOut">
              <a:rPr lang="en-US" smtClean="0"/>
              <a:t>1/6/2012</a:t>
            </a:fld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CB363A-51DF-40E1-9EA1-7BDE81E8C1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420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A132AF-97CE-4EA3-B459-75513328FDEF}" type="datetimeFigureOut">
              <a:rPr lang="en-US" smtClean="0"/>
              <a:t>1/6/2012</a:t>
            </a:fld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CB363A-51DF-40E1-9EA1-7BDE81E8C1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558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A132AF-97CE-4EA3-B459-75513328FDEF}" type="datetimeFigureOut">
              <a:rPr lang="en-US" smtClean="0"/>
              <a:t>1/6/2012</a:t>
            </a:fld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CB363A-51DF-40E1-9EA1-7BDE81E8C1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928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258051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Calibri" pitchFamily="34" charset="0"/>
                <a:ea typeface="ＭＳ Ｐゴシック" pitchFamily="-65" charset="-128"/>
              </a:endParaRPr>
            </a:p>
          </p:txBody>
        </p:sp>
        <p:grpSp>
          <p:nvGrpSpPr>
            <p:cNvPr id="1034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258053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400">
                  <a:latin typeface="Calibri" pitchFamily="34" charset="0"/>
                  <a:ea typeface="ＭＳ Ｐゴシック" pitchFamily="-65" charset="-128"/>
                </a:endParaRPr>
              </a:p>
            </p:txBody>
          </p:sp>
          <p:sp>
            <p:nvSpPr>
              <p:cNvPr id="258054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ea typeface="+mn-ea"/>
                </a:endParaRPr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25805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403975"/>
            <a:ext cx="1981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>
                <a:latin typeface="Calibri" pitchFamily="34" charset="0"/>
                <a:ea typeface="ＭＳ Ｐゴシック" pitchFamily="-65" charset="-128"/>
              </a:defRPr>
            </a:lvl1pPr>
          </a:lstStyle>
          <a:p>
            <a:fld id="{B2A132AF-97CE-4EA3-B459-75513328FDEF}" type="datetimeFigureOut">
              <a:rPr lang="en-US" smtClean="0"/>
              <a:t>1/6/2012</a:t>
            </a:fld>
            <a:endParaRPr lang="en-US"/>
          </a:p>
        </p:txBody>
      </p:sp>
      <p:sp>
        <p:nvSpPr>
          <p:cNvPr id="258058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400800"/>
            <a:ext cx="297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Calibri" pitchFamily="34" charset="0"/>
                <a:ea typeface="ＭＳ Ｐゴシック" pitchFamily="-65" charset="-128"/>
              </a:defRPr>
            </a:lvl1pPr>
          </a:lstStyle>
          <a:p>
            <a:endParaRPr lang="en-US"/>
          </a:p>
        </p:txBody>
      </p:sp>
      <p:sp>
        <p:nvSpPr>
          <p:cNvPr id="25805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4008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Calibri" pitchFamily="34" charset="0"/>
                <a:ea typeface="ＭＳ Ｐゴシック" pitchFamily="-65" charset="-128"/>
              </a:defRPr>
            </a:lvl1pPr>
          </a:lstStyle>
          <a:p>
            <a:fld id="{82CB363A-51DF-40E1-9EA1-7BDE81E8C1D6}" type="slidenum">
              <a:rPr lang="en-US" smtClean="0"/>
              <a:t>‹#›</a:t>
            </a:fld>
            <a:endParaRPr lang="en-US"/>
          </a:p>
        </p:txBody>
      </p:sp>
      <p:sp>
        <p:nvSpPr>
          <p:cNvPr id="258060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ea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charset="0"/>
          <a:ea typeface="ＭＳ Ｐゴシック" charset="-128"/>
          <a:cs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charset="0"/>
          <a:ea typeface="ＭＳ Ｐゴシック" charset="-128"/>
          <a:cs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charset="0"/>
          <a:ea typeface="ＭＳ Ｐゴシック" charset="-128"/>
          <a:cs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1.wav"/><Relationship Id="rId5" Type="http://schemas.openxmlformats.org/officeDocument/2006/relationships/image" Target="../media/image2.png"/><Relationship Id="rId4" Type="http://schemas.openxmlformats.org/officeDocument/2006/relationships/image" Target="../media/image1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2.wav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3.wav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4.wav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5.wav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Personal Exemptions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Pub 4012  Tab C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Form 1040  Lines 6, 42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Pub 17 Chapter 3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</p:txBody>
      </p:sp>
      <p:pic>
        <p:nvPicPr>
          <p:cNvPr id="84996" name="Picture 4" descr="SL00247_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762000"/>
            <a:ext cx="3200400" cy="224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8556" name="~PP81182.WAV">
            <a:hlinkClick r:id="" action="ppaction://media"/>
          </p:cNvPr>
          <p:cNvPicPr>
            <a:picLocks noRot="1" noChangeAspect="1" noChangeArrowheads="1"/>
          </p:cNvPicPr>
          <p:nvPr>
            <a:wavAudioFile r:embed="rId1" name="~PP858.WAV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6325" y="6410325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4998" name="Text Box 5"/>
          <p:cNvSpPr txBox="1">
            <a:spLocks noChangeArrowheads="1"/>
          </p:cNvSpPr>
          <p:nvPr/>
        </p:nvSpPr>
        <p:spPr bwMode="auto">
          <a:xfrm>
            <a:off x="2971800" y="152400"/>
            <a:ext cx="58674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r"/>
            <a:r>
              <a:rPr lang="en-US" sz="1400" dirty="0"/>
              <a:t>4491-05 Personal Exemptions v11.0 </a:t>
            </a:r>
            <a:r>
              <a:rPr lang="en-US" sz="1400" dirty="0" smtClean="0"/>
              <a:t>VO.pptx</a:t>
            </a:r>
            <a:endParaRPr lang="en-US" sz="1400" dirty="0"/>
          </a:p>
        </p:txBody>
      </p:sp>
      <p:sp>
        <p:nvSpPr>
          <p:cNvPr id="84999" name="Date Placeholder 7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12/29/2011</a:t>
            </a:r>
            <a:endParaRPr lang="en-US"/>
          </a:p>
        </p:txBody>
      </p:sp>
      <p:sp>
        <p:nvSpPr>
          <p:cNvPr id="85000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A9060813-1CD7-4018-830C-A7142FA42274}" type="slidenum">
              <a:rPr lang="en-US" smtClean="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smtClean="0"/>
          </a:p>
        </p:txBody>
      </p:sp>
      <p:sp>
        <p:nvSpPr>
          <p:cNvPr id="85001" name="Footer Placeholder 9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Tax Law Training (NJ) TY2011 v11.0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70670"/>
      </p:ext>
    </p:extLst>
  </p:cSld>
  <p:clrMapOvr>
    <a:masterClrMapping/>
  </p:clrMapOvr>
  <p:transition advTm="1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0855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8556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Exemptions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b="1" smtClean="0"/>
          </a:p>
          <a:p>
            <a:pPr eaLnBrk="1" hangingPunct="1"/>
            <a:endParaRPr lang="en-US" b="1" smtClean="0"/>
          </a:p>
          <a:p>
            <a:pPr eaLnBrk="1" hangingPunct="1"/>
            <a:endParaRPr lang="en-US" b="1" smtClean="0"/>
          </a:p>
          <a:p>
            <a:pPr eaLnBrk="1" hangingPunct="1"/>
            <a:r>
              <a:rPr lang="en-US" smtClean="0"/>
              <a:t>Pub 4012: Page C-2</a:t>
            </a:r>
          </a:p>
        </p:txBody>
      </p:sp>
      <p:sp>
        <p:nvSpPr>
          <p:cNvPr id="86020" name="Date Placeholder 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12/29/2011</a:t>
            </a:r>
            <a:endParaRPr lang="en-US"/>
          </a:p>
        </p:txBody>
      </p:sp>
      <p:sp>
        <p:nvSpPr>
          <p:cNvPr id="8602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1A9E527F-3F9E-436D-AF13-49390E4851BF}" type="slidenum">
              <a:rPr lang="en-US" smtClean="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smtClean="0"/>
          </a:p>
        </p:txBody>
      </p:sp>
      <p:sp>
        <p:nvSpPr>
          <p:cNvPr id="86022" name="Footer Placeholder 6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Tax Law Training (NJ) TY2011 v11.0</a:t>
            </a:r>
            <a:endParaRPr lang="en-US"/>
          </a:p>
        </p:txBody>
      </p:sp>
      <p:pic>
        <p:nvPicPr>
          <p:cNvPr id="4105" name="~PP41197.WAV">
            <a:hlinkClick r:id="" action="ppaction://media"/>
          </p:cNvPr>
          <p:cNvPicPr>
            <a:picLocks noRot="1" noChangeAspect="1" noChangeArrowheads="1"/>
          </p:cNvPicPr>
          <p:nvPr>
            <a:wavAudioFile r:embed="rId1" name="~PP421.WAV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6325" y="6410325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8570867"/>
      </p:ext>
    </p:extLst>
  </p:cSld>
  <p:clrMapOvr>
    <a:masterClrMapping/>
  </p:clrMapOvr>
  <p:transition advTm="8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10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105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Exemptions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b="1" smtClean="0"/>
          </a:p>
          <a:p>
            <a:pPr eaLnBrk="1" hangingPunct="1"/>
            <a:r>
              <a:rPr lang="en-US" b="1" smtClean="0"/>
              <a:t>Personal</a:t>
            </a:r>
            <a:r>
              <a:rPr lang="en-US" smtClean="0"/>
              <a:t> exemption for TP &amp; Spouse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b="1" smtClean="0"/>
              <a:t>Dependent</a:t>
            </a:r>
            <a:r>
              <a:rPr lang="en-US" smtClean="0"/>
              <a:t> exemption for each:</a:t>
            </a:r>
          </a:p>
          <a:p>
            <a:pPr lvl="1" eaLnBrk="1" hangingPunct="1"/>
            <a:r>
              <a:rPr lang="en-US" smtClean="0"/>
              <a:t>Qualifying child</a:t>
            </a:r>
          </a:p>
          <a:p>
            <a:pPr lvl="1" eaLnBrk="1" hangingPunct="1"/>
            <a:r>
              <a:rPr lang="en-US" smtClean="0"/>
              <a:t>Qualifying relative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</p:txBody>
      </p:sp>
      <p:pic>
        <p:nvPicPr>
          <p:cNvPr id="110603" name="~PP11197.WAV">
            <a:hlinkClick r:id="" action="ppaction://media"/>
          </p:cNvPr>
          <p:cNvPicPr>
            <a:picLocks noRot="1" noChangeAspect="1" noChangeArrowheads="1"/>
          </p:cNvPicPr>
          <p:nvPr>
            <a:wavAudioFile r:embed="rId1" name="~PP179.WAV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6325" y="6410325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7045" name="Date Placeholder 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12/29/2011</a:t>
            </a:r>
            <a:endParaRPr lang="en-US"/>
          </a:p>
        </p:txBody>
      </p:sp>
      <p:sp>
        <p:nvSpPr>
          <p:cNvPr id="870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5B426ED4-A4A1-4AD1-A9BB-559C4B09EEE9}" type="slidenum">
              <a:rPr lang="en-US" smtClean="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smtClean="0"/>
          </a:p>
        </p:txBody>
      </p:sp>
      <p:sp>
        <p:nvSpPr>
          <p:cNvPr id="87047" name="Footer Placeholder 6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Tax Law Training (NJ) TY2011 v11.0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87776"/>
      </p:ext>
    </p:extLst>
  </p:cSld>
  <p:clrMapOvr>
    <a:masterClrMapping/>
  </p:clrMapOvr>
  <p:transition advTm="1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1060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0603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Personal Exemptions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/>
              <a:t>One for taxpayer and one for spouse when filing jointly</a:t>
            </a:r>
          </a:p>
          <a:p>
            <a:pPr eaLnBrk="1" hangingPunct="1">
              <a:lnSpc>
                <a:spcPct val="80000"/>
              </a:lnSpc>
            </a:pPr>
            <a:endParaRPr lang="en-US" sz="2800" smtClean="0"/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TP is ineligible if another can claim them</a:t>
            </a:r>
          </a:p>
          <a:p>
            <a:pPr eaLnBrk="1" hangingPunct="1">
              <a:lnSpc>
                <a:spcPct val="80000"/>
              </a:lnSpc>
            </a:pPr>
            <a:endParaRPr lang="en-US" sz="2800" smtClean="0"/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Widow/er, if not remarried by 12/31, can claim spouse in year of death i.e. MFJ</a:t>
            </a:r>
          </a:p>
          <a:p>
            <a:pPr eaLnBrk="1" hangingPunct="1">
              <a:lnSpc>
                <a:spcPct val="80000"/>
              </a:lnSpc>
            </a:pPr>
            <a:endParaRPr lang="en-US" sz="2800" smtClean="0"/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MFS can claim spouse – if spouse has no gross income, spouse not filing a return, and spouse not the dependent of another taxpayer</a:t>
            </a:r>
          </a:p>
        </p:txBody>
      </p:sp>
      <p:pic>
        <p:nvPicPr>
          <p:cNvPr id="112653" name="~PP11197.WAV">
            <a:hlinkClick r:id="" action="ppaction://media"/>
          </p:cNvPr>
          <p:cNvPicPr>
            <a:picLocks noRot="1" noChangeAspect="1" noChangeArrowheads="1"/>
          </p:cNvPicPr>
          <p:nvPr>
            <a:wavAudioFile r:embed="rId1" name="~PP1725.WAV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6325" y="6410325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8069" name="Date Placeholder 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12/29/2011</a:t>
            </a:r>
            <a:endParaRPr lang="en-US"/>
          </a:p>
        </p:txBody>
      </p:sp>
      <p:sp>
        <p:nvSpPr>
          <p:cNvPr id="880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8565AA07-B41C-47D2-8DE2-A24AE2CE73C1}" type="slidenum">
              <a:rPr lang="en-US" smtClean="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 smtClean="0"/>
          </a:p>
        </p:txBody>
      </p:sp>
      <p:sp>
        <p:nvSpPr>
          <p:cNvPr id="88071" name="Footer Placeholder 6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Tax Law Training (NJ) TY2011 v11.0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054903"/>
      </p:ext>
    </p:extLst>
  </p:cSld>
  <p:clrMapOvr>
    <a:masterClrMapping/>
  </p:clrMapOvr>
  <p:transition advTm="4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1265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2653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State of New Jersey</a:t>
            </a:r>
            <a:br>
              <a:rPr lang="en-US" smtClean="0"/>
            </a:br>
            <a:r>
              <a:rPr lang="en-US" smtClean="0"/>
              <a:t>Differences: State vs Federal</a:t>
            </a:r>
          </a:p>
        </p:txBody>
      </p:sp>
      <p:sp>
        <p:nvSpPr>
          <p:cNvPr id="6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Exemptions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State: 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dirty="0" smtClean="0"/>
              <a:t>Can claim personal exemption for self, even if a minor and also is claimed on parent’s return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dirty="0" smtClean="0"/>
              <a:t>Can claim additional exemption if blind or disabled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Full-time students as exemptions in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dirty="0" smtClean="0"/>
              <a:t>State – if under 22 - “Dependent Attending College” Box on </a:t>
            </a:r>
            <a:r>
              <a:rPr lang="en-US" dirty="0" err="1" smtClean="0"/>
              <a:t>TaxWise</a:t>
            </a:r>
            <a:endParaRPr lang="en-US" dirty="0" smtClean="0"/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dirty="0" smtClean="0"/>
              <a:t>Federal – if under 24 - Included in </a:t>
            </a:r>
            <a:r>
              <a:rPr lang="en-US" dirty="0" err="1" smtClean="0"/>
              <a:t>TaxWise</a:t>
            </a:r>
            <a:r>
              <a:rPr lang="en-US" dirty="0" smtClean="0"/>
              <a:t> with any other dependents in “Dependent” section of Form 1040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Note: No Common Law marriage for NJ</a:t>
            </a:r>
          </a:p>
        </p:txBody>
      </p:sp>
      <p:pic>
        <p:nvPicPr>
          <p:cNvPr id="114699" name="~PP21213.WAV">
            <a:hlinkClick r:id="" action="ppaction://media"/>
          </p:cNvPr>
          <p:cNvPicPr>
            <a:picLocks noRot="1" noChangeAspect="1" noChangeArrowheads="1"/>
          </p:cNvPicPr>
          <p:nvPr>
            <a:wavAudioFile r:embed="rId1" name="~PP2670.WAV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6325" y="6410325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9093" name="Date Placeholder 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12/29/2011</a:t>
            </a:r>
            <a:endParaRPr lang="en-US"/>
          </a:p>
        </p:txBody>
      </p:sp>
      <p:sp>
        <p:nvSpPr>
          <p:cNvPr id="890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8A4AF758-8A9A-43D5-9E12-33104CAAD436}" type="slidenum">
              <a:rPr lang="en-US" smtClean="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 smtClean="0"/>
          </a:p>
        </p:txBody>
      </p:sp>
      <p:sp>
        <p:nvSpPr>
          <p:cNvPr id="89095" name="Footer Placeholder 6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Tax Law Training (NJ) TY2011 v11.0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45287"/>
      </p:ext>
    </p:extLst>
  </p:cSld>
  <p:clrMapOvr>
    <a:masterClrMapping/>
  </p:clrMapOvr>
  <p:transition advTm="4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1469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4699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NJ Template 06">
  <a:themeElements>
    <a:clrScheme name="NJ Template 06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NJ Template 06">
      <a:majorFont>
        <a:latin typeface="Calibri"/>
        <a:ea typeface="ＭＳ Ｐゴシック"/>
        <a:cs typeface="ＭＳ Ｐゴシック"/>
      </a:majorFont>
      <a:minorFont>
        <a:latin typeface="Calibri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Arial" charset="0"/>
          </a:defRPr>
        </a:defPPr>
      </a:lstStyle>
    </a:lnDef>
  </a:objectDefaults>
  <a:extraClrSchemeLst>
    <a:extraClrScheme>
      <a:clrScheme name="NJ Template 06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4491 NJ</Template>
  <TotalTime>0</TotalTime>
  <Words>302</Words>
  <Application>Microsoft Office PowerPoint</Application>
  <PresentationFormat>On-screen Show (4:3)</PresentationFormat>
  <Paragraphs>74</Paragraphs>
  <Slides>5</Slides>
  <Notes>5</Notes>
  <HiddenSlides>0</HiddenSlides>
  <MMClips>5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NJ Template 06</vt:lpstr>
      <vt:lpstr>Personal Exemptions</vt:lpstr>
      <vt:lpstr>Exemptions</vt:lpstr>
      <vt:lpstr>Exemptions</vt:lpstr>
      <vt:lpstr>Personal Exemptions</vt:lpstr>
      <vt:lpstr>State of New Jersey Differences: State vs Federal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Personal Exemptions</dc:title>
  <dc:creator>HershAl</dc:creator>
  <cp:lastModifiedBy>HershAl</cp:lastModifiedBy>
  <cp:revision>2</cp:revision>
  <dcterms:created xsi:type="dcterms:W3CDTF">2012-01-07T00:34:12Z</dcterms:created>
  <dcterms:modified xsi:type="dcterms:W3CDTF">2012-01-07T00:34:12Z</dcterms:modified>
</cp:coreProperties>
</file>